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8" r:id="rId4"/>
    <p:sldId id="270" r:id="rId5"/>
    <p:sldId id="260" r:id="rId6"/>
    <p:sldId id="265" r:id="rId7"/>
    <p:sldId id="266" r:id="rId8"/>
    <p:sldId id="262" r:id="rId9"/>
    <p:sldId id="259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61" r:id="rId22"/>
    <p:sldId id="263" r:id="rId23"/>
    <p:sldId id="25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296A"/>
    <a:srgbClr val="C304C8"/>
    <a:srgbClr val="8F0B73"/>
    <a:srgbClr val="BF3587"/>
    <a:srgbClr val="2E507A"/>
    <a:srgbClr val="FFFF71"/>
    <a:srgbClr val="B64A80"/>
    <a:srgbClr val="FFFF99"/>
    <a:srgbClr val="C24456"/>
    <a:srgbClr val="303FF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11.03.2017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8719724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11.03.2017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3971508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11.03.2017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9879294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11.03.2017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8016284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11.03.2017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5176307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11.03.2017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6623859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11.03.2017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1598762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11.03.2017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9129020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11.03.2017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342326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11.03.2017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3889528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FA12-5880-45D3-92CE-8F0259D84499}" type="datetimeFigureOut">
              <a:rPr lang="ru-RU" smtClean="0"/>
              <a:pPr/>
              <a:t>11.03.2017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7184911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1FA12-5880-45D3-92CE-8F0259D84499}" type="datetimeFigureOut">
              <a:rPr lang="ru-RU" smtClean="0"/>
              <a:pPr/>
              <a:t>11.03.2017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D876E-E566-44FE-B3C7-85AA53D755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4769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cantamodelleri.biz.tr/wp-content/uploads/2014/07/cantamodelleri-7.jpg" TargetMode="External"/><Relationship Id="rId13" Type="http://schemas.openxmlformats.org/officeDocument/2006/relationships/hyperlink" Target="http://cdn01.ru/files/users/images/63/a8/63a8374b3796abaabb699de248bb9547.jpg" TargetMode="External"/><Relationship Id="rId3" Type="http://schemas.openxmlformats.org/officeDocument/2006/relationships/hyperlink" Target="http://ideya-prazdnika.ru/wp-content/uploads/2014/12/50.jpg" TargetMode="External"/><Relationship Id="rId7" Type="http://schemas.openxmlformats.org/officeDocument/2006/relationships/hyperlink" Target="http://2.bp.blogspot.com/-AxUigvVjHsc/TcfsboJ6oAI/AAAAAAAABOs/xlbBZiQxPlo/s1600/%D1%81%D1%82%D1%80%D0%B5%D0%BA%D0%BE%D0%B7%D0%B016.JPG" TargetMode="External"/><Relationship Id="rId12" Type="http://schemas.openxmlformats.org/officeDocument/2006/relationships/hyperlink" Target="http://www.rukikryki.ru/uploads/posts/2014-09/1409758852_strekoza-iz-bisera-svoimi-rukami-10.jpg" TargetMode="External"/><Relationship Id="rId2" Type="http://schemas.openxmlformats.org/officeDocument/2006/relationships/hyperlink" Target="http://znayka.net/images/hands/17822/17822_1_l.jpg" TargetMode="External"/><Relationship Id="rId16" Type="http://schemas.openxmlformats.org/officeDocument/2006/relationships/hyperlink" Target="http://vnitkah.ru/wp-content/uploads/strekoza_iz_bisera_master_klass_1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oradumo.pp.ua/uploads/posts/2014-09/babka-z-bseru-svoyimi-rukami_805.jpeg" TargetMode="External"/><Relationship Id="rId11" Type="http://schemas.openxmlformats.org/officeDocument/2006/relationships/hyperlink" Target="http://www.rukikryki.ru/uploads/posts/2014-09/1409758855_strekoza-iz-bisera-svoimi-rukami-7.jpg" TargetMode="External"/><Relationship Id="rId5" Type="http://schemas.openxmlformats.org/officeDocument/2006/relationships/hyperlink" Target="http://3.bp.blogspot.com/-8oea5rArWvY/Tcfr_TtetLI/AAAAAAAABOU/xy4jMRyn8jM/s1600/%D1%81%D1%82%D1%80%D0%B5%D0%BA%D0%BE%D0%B7%D0%B010.JPG" TargetMode="External"/><Relationship Id="rId15" Type="http://schemas.openxmlformats.org/officeDocument/2006/relationships/hyperlink" Target="http://cantamodelleri.biz.tr/wp-content/uploads/2014/07/cantamodelleri-12.jpg" TargetMode="External"/><Relationship Id="rId10" Type="http://schemas.openxmlformats.org/officeDocument/2006/relationships/hyperlink" Target="http://vnitkah.ru/wp-content/uploads/strekoza_iz_bisera_master_klass_7.jpg" TargetMode="External"/><Relationship Id="rId4" Type="http://schemas.openxmlformats.org/officeDocument/2006/relationships/hyperlink" Target="http://3.bp.blogspot.com/-y39w41XhFHs/TcfsM8TYuDI/AAAAAAAABOc/bRloPkZHKKA/s1600/%D1%81%D1%82%D1%80%D0%B5%D0%BA%D0%BE%D0%B7%D0%B012.JPG" TargetMode="External"/><Relationship Id="rId9" Type="http://schemas.openxmlformats.org/officeDocument/2006/relationships/hyperlink" Target="http://vnitkah.ru/wp-content/uploads/strekoza_iz_bisera_master_klass_12.jpg" TargetMode="External"/><Relationship Id="rId14" Type="http://schemas.openxmlformats.org/officeDocument/2006/relationships/hyperlink" Target="http://master-biser.do.am/_nw/0/09994844.jpg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cs416830.vk.me/v416830208/337d/Zr2lCbC9SoE.jpg" TargetMode="External"/><Relationship Id="rId13" Type="http://schemas.openxmlformats.org/officeDocument/2006/relationships/hyperlink" Target="http://mypresentation.ru/documents/97a3ad655da8100475ba67e64aaf15a5/img5.jpg" TargetMode="External"/><Relationship Id="rId18" Type="http://schemas.openxmlformats.org/officeDocument/2006/relationships/hyperlink" Target="http://png-images.ru/wp-content/uploads/2015/04/04/9558/png/scissors_PNG33.png" TargetMode="External"/><Relationship Id="rId3" Type="http://schemas.openxmlformats.org/officeDocument/2006/relationships/hyperlink" Target="http://www.lynix.biz/sites/default/files/imagecache/500x500/wysiwyg_imageupload/2444/Trade%20Beads%20Neolithic%20Pedants%20Beads.jpg" TargetMode="External"/><Relationship Id="rId7" Type="http://schemas.openxmlformats.org/officeDocument/2006/relationships/hyperlink" Target="http://biser.info/files/images2node/biser.info_82027173748cfd07077e02_o.jpg" TargetMode="External"/><Relationship Id="rId12" Type="http://schemas.openxmlformats.org/officeDocument/2006/relationships/hyperlink" Target="http://2.bp.blogspot.com/-KHOScnMGszY/TzjfrlzkQOI/AAAAAAAAAhQ/rJXTgS9Tu3Y/s1600/nozh.png" TargetMode="External"/><Relationship Id="rId17" Type="http://schemas.openxmlformats.org/officeDocument/2006/relationships/hyperlink" Target="http://www.odeon1.ru/images/58/Prov03.jpg" TargetMode="External"/><Relationship Id="rId2" Type="http://schemas.openxmlformats.org/officeDocument/2006/relationships/hyperlink" Target="http://test.wool-ekat.ru/files/core/18439_image.jpg" TargetMode="External"/><Relationship Id="rId16" Type="http://schemas.openxmlformats.org/officeDocument/2006/relationships/hyperlink" Target="http://www.beadshopscotland.co.uk/image/cache/data/acrylic%20and%20lucite/14mm%20black-550x550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-media-cache-ak0.pinimg.com/736x/ce/70/89/ce7089500cdf61e8b21d718c66053c3d.jpg" TargetMode="External"/><Relationship Id="rId11" Type="http://schemas.openxmlformats.org/officeDocument/2006/relationships/hyperlink" Target="http://i52.fastpic.ru/big/2013/0323/37/d0da58a3804ceee02af2c549f76c0137.jpg" TargetMode="External"/><Relationship Id="rId5" Type="http://schemas.openxmlformats.org/officeDocument/2006/relationships/hyperlink" Target="https://s-media-cache-ak0.pinimg.com/236x/ea/34/bc/ea34bcbe5000a460a4d1bb6277dc4af2.jpg" TargetMode="External"/><Relationship Id="rId15" Type="http://schemas.openxmlformats.org/officeDocument/2006/relationships/hyperlink" Target="http://melangi.com.ua/IMG/arton210.jpg" TargetMode="External"/><Relationship Id="rId10" Type="http://schemas.openxmlformats.org/officeDocument/2006/relationships/hyperlink" Target="http://cs9700.vk.me/u5789660/120808426/y_6273360c.jpg" TargetMode="External"/><Relationship Id="rId19" Type="http://schemas.openxmlformats.org/officeDocument/2006/relationships/hyperlink" Target="http://www.picgifs.com/graphics/d/dragonfly/graphics-dragonfly-798699.gif" TargetMode="External"/><Relationship Id="rId4" Type="http://schemas.openxmlformats.org/officeDocument/2006/relationships/hyperlink" Target="http://kmc-dolgopa.ucoz.ru/_pu/0/75472614.jpg" TargetMode="External"/><Relationship Id="rId9" Type="http://schemas.openxmlformats.org/officeDocument/2006/relationships/hyperlink" Target="http://agentromance.net/wp-content/uploads/2015/08/dragonfly-1365054-1279x913.jpg" TargetMode="External"/><Relationship Id="rId14" Type="http://schemas.openxmlformats.org/officeDocument/2006/relationships/hyperlink" Target="http://bisergrad.ru/data/big/00-00003838_enl.jpg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photoshop-help.ru/2003-ramochki-maski-skromnye-dlya-fotoshopa.html" TargetMode="External"/><Relationship Id="rId2" Type="http://schemas.openxmlformats.org/officeDocument/2006/relationships/hyperlink" Target="http://img-fotki.yandex.ru/get/4126/131624064.334/0_9fc37_803ae3ba_ori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lenaranko.ucoz.ru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gif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6932" y="764704"/>
            <a:ext cx="6912768" cy="2315412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DeflateBottom">
              <a:avLst>
                <a:gd name="adj" fmla="val 79771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cap="all" spc="200" dirty="0" smtClean="0">
                <a:ln w="6350">
                  <a:noFill/>
                </a:ln>
                <a:gradFill>
                  <a:gsLst>
                    <a:gs pos="17000">
                      <a:srgbClr val="C304C8"/>
                    </a:gs>
                    <a:gs pos="28000">
                      <a:srgbClr val="2E507A"/>
                    </a:gs>
                    <a:gs pos="42000">
                      <a:srgbClr val="1A8D48"/>
                    </a:gs>
                    <a:gs pos="50000">
                      <a:schemeClr val="accent6">
                        <a:lumMod val="60000"/>
                        <a:lumOff val="40000"/>
                      </a:schemeClr>
                    </a:gs>
                    <a:gs pos="72000">
                      <a:srgbClr val="8F0B73"/>
                    </a:gs>
                    <a:gs pos="83000">
                      <a:srgbClr val="B64A80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spc="200" dirty="0" smtClean="0">
                <a:ln w="6350">
                  <a:noFill/>
                </a:ln>
                <a:gradFill>
                  <a:gsLst>
                    <a:gs pos="17000">
                      <a:srgbClr val="C304C8"/>
                    </a:gs>
                    <a:gs pos="28000">
                      <a:srgbClr val="2E507A"/>
                    </a:gs>
                    <a:gs pos="42000">
                      <a:srgbClr val="1A8D48"/>
                    </a:gs>
                    <a:gs pos="50000">
                      <a:schemeClr val="accent6">
                        <a:lumMod val="60000"/>
                        <a:lumOff val="40000"/>
                      </a:schemeClr>
                    </a:gs>
                    <a:gs pos="72000">
                      <a:srgbClr val="8F0B73"/>
                    </a:gs>
                    <a:gs pos="83000">
                      <a:srgbClr val="B64A80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стрекоза </a:t>
            </a:r>
          </a:p>
          <a:p>
            <a:pPr algn="ctr"/>
            <a:r>
              <a:rPr lang="ru-RU" sz="6000" b="1" cap="all" spc="200" dirty="0" smtClean="0">
                <a:ln w="6350">
                  <a:noFill/>
                </a:ln>
                <a:gradFill>
                  <a:gsLst>
                    <a:gs pos="17000">
                      <a:srgbClr val="C304C8"/>
                    </a:gs>
                    <a:gs pos="28000">
                      <a:srgbClr val="2E507A"/>
                    </a:gs>
                    <a:gs pos="42000">
                      <a:srgbClr val="1A8D48"/>
                    </a:gs>
                    <a:gs pos="50000">
                      <a:schemeClr val="accent6">
                        <a:lumMod val="60000"/>
                        <a:lumOff val="40000"/>
                      </a:schemeClr>
                    </a:gs>
                    <a:gs pos="72000">
                      <a:srgbClr val="8F0B73"/>
                    </a:gs>
                    <a:gs pos="83000">
                      <a:srgbClr val="B64A80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 </a:t>
            </a:r>
          </a:p>
          <a:p>
            <a:pPr algn="ctr"/>
            <a:r>
              <a:rPr lang="ru-RU" sz="6000" b="1" cap="all" spc="200" dirty="0" smtClean="0">
                <a:ln w="6350">
                  <a:noFill/>
                </a:ln>
                <a:gradFill>
                  <a:gsLst>
                    <a:gs pos="17000">
                      <a:srgbClr val="C304C8"/>
                    </a:gs>
                    <a:gs pos="28000">
                      <a:srgbClr val="2E507A"/>
                    </a:gs>
                    <a:gs pos="42000">
                      <a:srgbClr val="1A8D48"/>
                    </a:gs>
                    <a:gs pos="50000">
                      <a:schemeClr val="accent6">
                        <a:lumMod val="60000"/>
                        <a:lumOff val="40000"/>
                      </a:schemeClr>
                    </a:gs>
                    <a:gs pos="72000">
                      <a:srgbClr val="8F0B73"/>
                    </a:gs>
                    <a:gs pos="83000">
                      <a:srgbClr val="B64A80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бисера</a:t>
            </a:r>
            <a:endParaRPr lang="ru-RU" sz="6000" b="1" cap="all" spc="200" dirty="0">
              <a:ln w="6350">
                <a:noFill/>
              </a:ln>
              <a:gradFill>
                <a:gsLst>
                  <a:gs pos="17000">
                    <a:srgbClr val="C304C8"/>
                  </a:gs>
                  <a:gs pos="28000">
                    <a:srgbClr val="2E507A"/>
                  </a:gs>
                  <a:gs pos="42000">
                    <a:srgbClr val="1A8D48"/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72000">
                    <a:srgbClr val="8F0B73"/>
                  </a:gs>
                  <a:gs pos="83000">
                    <a:srgbClr val="B64A80"/>
                  </a:gs>
                  <a:gs pos="100000">
                    <a:srgbClr val="A603AB"/>
                  </a:gs>
                </a:gsLst>
                <a:lin ang="5400000" scaled="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://vnitkah.ru/wp-content/uploads/strekoza_iz_bisera_master_klas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47664" y="2780928"/>
            <a:ext cx="4168924" cy="31266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4932040" y="4581128"/>
            <a:ext cx="3744416" cy="1656184"/>
          </a:xfrm>
        </p:spPr>
        <p:txBody>
          <a:bodyPr>
            <a:normAutofit lnSpcReduction="10000"/>
          </a:bodyPr>
          <a:lstStyle/>
          <a:p>
            <a:r>
              <a:rPr lang="ru-RU" sz="1800" b="1" dirty="0" smtClean="0">
                <a:solidFill>
                  <a:srgbClr val="79296A"/>
                </a:solidFill>
              </a:rPr>
              <a:t>Выполнила:</a:t>
            </a:r>
          </a:p>
          <a:p>
            <a:r>
              <a:rPr lang="ru-RU" sz="1800" b="1" dirty="0" smtClean="0">
                <a:solidFill>
                  <a:srgbClr val="79296A"/>
                </a:solidFill>
              </a:rPr>
              <a:t>учитель технологии</a:t>
            </a:r>
          </a:p>
          <a:p>
            <a:r>
              <a:rPr lang="ru-RU" sz="1800" b="1" dirty="0" smtClean="0">
                <a:solidFill>
                  <a:srgbClr val="79296A"/>
                </a:solidFill>
              </a:rPr>
              <a:t>1 – ой категории</a:t>
            </a:r>
          </a:p>
          <a:p>
            <a:r>
              <a:rPr lang="ru-RU" sz="1800" b="1" dirty="0" smtClean="0">
                <a:solidFill>
                  <a:srgbClr val="79296A"/>
                </a:solidFill>
              </a:rPr>
              <a:t>МБОУ СОШ № 13 г. Азов</a:t>
            </a:r>
          </a:p>
          <a:p>
            <a:r>
              <a:rPr lang="ru-RU" sz="1800" b="1" dirty="0" smtClean="0">
                <a:solidFill>
                  <a:srgbClr val="79296A"/>
                </a:solidFill>
              </a:rPr>
              <a:t>Семенец Ольга Ивановна</a:t>
            </a:r>
            <a:endParaRPr lang="ru-RU" sz="1800" b="1" dirty="0">
              <a:solidFill>
                <a:srgbClr val="7929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83666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>
              <a:defRPr/>
            </a:pPr>
            <a:r>
              <a:rPr lang="ru-RU" sz="3600" b="1" dirty="0" smtClean="0">
                <a:ln w="17780" cmpd="sng">
                  <a:solidFill>
                    <a:schemeClr val="accent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rgbClr val="79296A"/>
                </a:solidFill>
              </a:rPr>
              <a:t>Схема</a:t>
            </a:r>
          </a:p>
        </p:txBody>
      </p:sp>
      <p:pic>
        <p:nvPicPr>
          <p:cNvPr id="4100" name="Picture 4" descr="http://znayka.net/images/hands/17822/17822_1_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87624" y="1340768"/>
            <a:ext cx="6812870" cy="4843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71173358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9296A"/>
                </a:solidFill>
              </a:rPr>
              <a:t>Шаг 1</a:t>
            </a:r>
            <a:endParaRPr lang="ru-RU" sz="3600" b="1" dirty="0">
              <a:solidFill>
                <a:srgbClr val="79296A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124745"/>
            <a:ext cx="7560840" cy="1656183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/>
              <a:t>     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Начинаем плетения с головы.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      Берем проволоку и набираем 1 чёрную, 1 серую, 1 чёрную и 3 серых бисерины и закрываем ряд за 3 серые бисеринки.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стрекоза из бисера схема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3568" y="3140968"/>
            <a:ext cx="4104456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стрекоза из бисера мастер-класс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6016" y="3140968"/>
            <a:ext cx="3600400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9296A"/>
                </a:solidFill>
              </a:rPr>
              <a:t>Шаг 2</a:t>
            </a:r>
            <a:endParaRPr lang="ru-RU" sz="3600" b="1" dirty="0">
              <a:solidFill>
                <a:srgbClr val="79296A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1224136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/>
              <a:t>    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Набираем 4 серых бисерины для третьего ряда и пропускаем через них соседний конец проволочки.</a:t>
            </a:r>
          </a:p>
          <a:p>
            <a:pPr>
              <a:buNone/>
            </a:pP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Рисунок 3" descr="стрекоза из бисера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5576" y="2564904"/>
            <a:ext cx="3672408" cy="2952328"/>
          </a:xfrm>
          <a:prstGeom prst="rect">
            <a:avLst/>
          </a:prstGeom>
          <a:ln>
            <a:solidFill>
              <a:srgbClr val="C304C8"/>
            </a:solidFill>
          </a:ln>
          <a:effectLst>
            <a:softEdge rad="112500"/>
          </a:effectLst>
        </p:spPr>
      </p:pic>
      <p:pic>
        <p:nvPicPr>
          <p:cNvPr id="5" name="Рисунок 4" descr="стрекоза из бисера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99992" y="2492896"/>
            <a:ext cx="3744416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Дуга 5"/>
          <p:cNvSpPr/>
          <p:nvPr/>
        </p:nvSpPr>
        <p:spPr>
          <a:xfrm>
            <a:off x="1691680" y="2708920"/>
            <a:ext cx="1872208" cy="1656184"/>
          </a:xfrm>
          <a:prstGeom prst="arc">
            <a:avLst>
              <a:gd name="adj1" fmla="val 10519039"/>
              <a:gd name="adj2" fmla="val 16284802"/>
            </a:avLst>
          </a:prstGeom>
          <a:ln w="28575">
            <a:solidFill>
              <a:srgbClr val="C304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>
            <a:stCxn id="6" idx="0"/>
          </p:cNvCxnSpPr>
          <p:nvPr/>
        </p:nvCxnSpPr>
        <p:spPr>
          <a:xfrm flipH="1">
            <a:off x="1691680" y="3613363"/>
            <a:ext cx="3987" cy="175677"/>
          </a:xfrm>
          <a:prstGeom prst="straightConnector1">
            <a:avLst/>
          </a:prstGeom>
          <a:ln w="28575">
            <a:solidFill>
              <a:srgbClr val="C304C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9296A"/>
                </a:solidFill>
              </a:rPr>
              <a:t>Шаг3</a:t>
            </a:r>
            <a:endParaRPr lang="ru-RU" sz="3600" b="1" dirty="0">
              <a:solidFill>
                <a:srgbClr val="79296A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196753"/>
            <a:ext cx="7632848" cy="122413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Для следующего ряда нужно 5 серых бисеринок, техника плетения та же.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Рисунок 3" descr="стрекоза из бисера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95736" y="2276872"/>
            <a:ext cx="5112568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9296A"/>
                </a:solidFill>
              </a:rPr>
              <a:t>Шаг 4</a:t>
            </a:r>
            <a:endParaRPr lang="ru-RU" sz="3600" b="1" dirty="0">
              <a:solidFill>
                <a:srgbClr val="79296A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196752"/>
            <a:ext cx="7560840" cy="4929411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Дальше начинаем плести крылышки стрекозы, а именно первый их ряд: на каждый конец проволочки надеваем 26 бисерин оранжевого цвета, делаем петлю, пропуская проволоку через первую набранную бисерину.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стрекоза из бисера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7584" y="3284984"/>
            <a:ext cx="3456384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стрекоза из бисера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27984" y="3284984"/>
            <a:ext cx="3816424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9296A"/>
                </a:solidFill>
              </a:rPr>
              <a:t>Шаг 5</a:t>
            </a:r>
            <a:endParaRPr lang="ru-RU" sz="3600" b="1" dirty="0">
              <a:solidFill>
                <a:srgbClr val="79296A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268761"/>
            <a:ext cx="7488832" cy="1368152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/>
              <a:t>       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Затягиваем проволочку, выравниваем петли и продолжаем плести туловище, </a:t>
            </a:r>
            <a:r>
              <a:rPr lang="ru-RU" sz="2400" b="1" dirty="0" err="1" smtClean="0">
                <a:solidFill>
                  <a:schemeClr val="accent4">
                    <a:lumMod val="50000"/>
                  </a:schemeClr>
                </a:solidFill>
              </a:rPr>
              <a:t>наберая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 5 бисерин серого цвета.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стрекоза из бисера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7584" y="2564904"/>
            <a:ext cx="3816424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стрекоза из бисера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99992" y="2564904"/>
            <a:ext cx="3816424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9296A"/>
                </a:solidFill>
              </a:rPr>
              <a:t>Шаг 6</a:t>
            </a:r>
            <a:endParaRPr lang="ru-RU" sz="3600" b="1" dirty="0">
              <a:solidFill>
                <a:srgbClr val="79296A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4402832" cy="4968551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Делаем второй ряд аналогичная до первого ряда, только с той разницей, что набирать нужно 23 оранжевые бисерины.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Рисунок 3" descr="стрекоза из бисера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1600" y="3573016"/>
            <a:ext cx="3384376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стрекоза из бисера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980728"/>
            <a:ext cx="3816424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стрекоза из бисера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4008" y="3501008"/>
            <a:ext cx="3672408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4860032" y="3635732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79296A"/>
                </a:solidFill>
              </a:rPr>
              <a:t>3</a:t>
            </a:r>
            <a:endParaRPr lang="ru-RU" b="1" dirty="0">
              <a:solidFill>
                <a:srgbClr val="79296A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600" y="370774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79296A"/>
                </a:solidFill>
              </a:rPr>
              <a:t>1</a:t>
            </a:r>
            <a:endParaRPr lang="ru-RU" b="1" dirty="0">
              <a:solidFill>
                <a:srgbClr val="79296A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44008" y="1196752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79296A"/>
                </a:solidFill>
              </a:rPr>
              <a:t>2</a:t>
            </a:r>
            <a:endParaRPr lang="ru-RU" b="1" dirty="0">
              <a:solidFill>
                <a:srgbClr val="79296A"/>
              </a:solidFill>
            </a:endParaRPr>
          </a:p>
        </p:txBody>
      </p:sp>
    </p:spTree>
  </p:cSld>
  <p:clrMapOvr>
    <a:masterClrMapping/>
  </p:clrMapOvr>
  <p:transition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9296A"/>
                </a:solidFill>
              </a:rPr>
              <a:t>Шаг 7</a:t>
            </a:r>
            <a:endParaRPr lang="ru-RU" sz="3600" b="1" dirty="0">
              <a:solidFill>
                <a:srgbClr val="79296A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5842992" cy="4929411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/>
              <a:t>    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Дальше плетем по такому принципу:</a:t>
            </a:r>
          </a:p>
          <a:p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6 ряд: 5 серых б.,</a:t>
            </a:r>
          </a:p>
          <a:p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7 ряд: 4 серых б .,</a:t>
            </a:r>
          </a:p>
          <a:p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7 ряд: 4 серые б.,</a:t>
            </a:r>
          </a:p>
          <a:p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8 ряд: 3 серые б.,</a:t>
            </a:r>
          </a:p>
          <a:p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9-21 ряд: 2 серые б.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стрекоза из бисера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7584" y="3861048"/>
            <a:ext cx="3240360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стрекоза из бисера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4008" y="1700808"/>
            <a:ext cx="3240360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9296A"/>
                </a:solidFill>
              </a:rPr>
              <a:t>Шаг 8</a:t>
            </a:r>
            <a:endParaRPr lang="ru-RU" sz="3600" b="1" dirty="0">
              <a:solidFill>
                <a:srgbClr val="79296A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1224136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/>
              <a:t>      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Теперь нужно закрепить проволоку: продеваем ее через предпоследний ряд, скручиваем, обрезаем лишнее и прячем концы внутри работы.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стрекоза из бисера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1600" y="3068960"/>
            <a:ext cx="3816424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стрекоза из бисера"/>
          <p:cNvPicPr/>
          <p:nvPr/>
        </p:nvPicPr>
        <p:blipFill>
          <a:blip r:embed="rId3" cstate="email"/>
          <a:srcRect r="-799"/>
          <a:stretch>
            <a:fillRect/>
          </a:stretch>
        </p:blipFill>
        <p:spPr bwMode="auto">
          <a:xfrm>
            <a:off x="5076056" y="2636912"/>
            <a:ext cx="2664296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9296A"/>
                </a:solidFill>
              </a:rPr>
              <a:t>Стрекоза готова!</a:t>
            </a:r>
            <a:endParaRPr lang="ru-RU" sz="3600" b="1" dirty="0">
              <a:solidFill>
                <a:srgbClr val="79296A"/>
              </a:solidFill>
            </a:endParaRPr>
          </a:p>
        </p:txBody>
      </p:sp>
      <p:pic>
        <p:nvPicPr>
          <p:cNvPr id="4" name="Рисунок 3" descr="стрекоза из бисера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99592" y="1844824"/>
            <a:ext cx="3024336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стрекоза из бисера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3968" y="1628800"/>
            <a:ext cx="3672408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60648"/>
            <a:ext cx="3744416" cy="6048671"/>
          </a:xfrm>
        </p:spPr>
        <p:txBody>
          <a:bodyPr/>
          <a:lstStyle/>
          <a:p>
            <a:pPr marL="0" indent="0" algn="ctr">
              <a:buNone/>
            </a:pPr>
            <a:endParaRPr lang="en-US" b="1" dirty="0" smtClean="0">
              <a:solidFill>
                <a:srgbClr val="BF3587"/>
              </a:solidFill>
            </a:endParaRPr>
          </a:p>
          <a:p>
            <a:pPr marL="0" indent="0" algn="ctr">
              <a:buNone/>
            </a:pPr>
            <a:endParaRPr lang="en-US" b="1" dirty="0" smtClean="0">
              <a:solidFill>
                <a:srgbClr val="BF3587"/>
              </a:solidFill>
            </a:endParaRPr>
          </a:p>
          <a:p>
            <a:pPr marL="0" indent="0" algn="ctr">
              <a:buNone/>
            </a:pPr>
            <a:endParaRPr lang="en-US" b="1" dirty="0" smtClean="0">
              <a:solidFill>
                <a:srgbClr val="BF3587"/>
              </a:solidFill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rgbClr val="79296A"/>
                </a:solidFill>
              </a:rPr>
              <a:t>Ах, какая  стрекоза!</a:t>
            </a:r>
            <a:br>
              <a:rPr lang="ru-RU" sz="2800" b="1" dirty="0" smtClean="0">
                <a:solidFill>
                  <a:srgbClr val="79296A"/>
                </a:solidFill>
              </a:rPr>
            </a:br>
            <a:r>
              <a:rPr lang="ru-RU" sz="2800" b="1" dirty="0" smtClean="0">
                <a:solidFill>
                  <a:srgbClr val="79296A"/>
                </a:solidFill>
              </a:rPr>
              <a:t>Только крылья да  глаза!</a:t>
            </a:r>
            <a:br>
              <a:rPr lang="ru-RU" sz="2800" b="1" dirty="0" smtClean="0">
                <a:solidFill>
                  <a:srgbClr val="79296A"/>
                </a:solidFill>
              </a:rPr>
            </a:br>
            <a:r>
              <a:rPr lang="ru-RU" sz="2800" b="1" dirty="0" smtClean="0">
                <a:solidFill>
                  <a:srgbClr val="79296A"/>
                </a:solidFill>
              </a:rPr>
              <a:t>В воздухе трепещет</a:t>
            </a:r>
            <a:br>
              <a:rPr lang="ru-RU" sz="2800" b="1" dirty="0" smtClean="0">
                <a:solidFill>
                  <a:srgbClr val="79296A"/>
                </a:solidFill>
              </a:rPr>
            </a:br>
            <a:r>
              <a:rPr lang="ru-RU" sz="2800" b="1" dirty="0" smtClean="0">
                <a:solidFill>
                  <a:srgbClr val="79296A"/>
                </a:solidFill>
              </a:rPr>
              <a:t>И на солнце блещет.</a:t>
            </a:r>
          </a:p>
          <a:p>
            <a:pPr marL="0" indent="0">
              <a:buNone/>
            </a:pPr>
            <a:endParaRPr lang="ru-RU" sz="2800" dirty="0">
              <a:solidFill>
                <a:srgbClr val="79296A"/>
              </a:solidFill>
            </a:endParaRPr>
          </a:p>
        </p:txBody>
      </p:sp>
      <p:pic>
        <p:nvPicPr>
          <p:cNvPr id="27652" name="Picture 4" descr="http://i52.fastpic.ru/big/2013/0323/37/d0da58a3804ceee02af2c549f76c013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3968" y="1412776"/>
            <a:ext cx="4176464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5221395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7200" b="1" dirty="0" smtClean="0">
                <a:solidFill>
                  <a:srgbClr val="79296A"/>
                </a:solidFill>
              </a:rPr>
              <a:t>СПАСИБО </a:t>
            </a:r>
            <a:br>
              <a:rPr lang="ru-RU" sz="7200" b="1" dirty="0" smtClean="0">
                <a:solidFill>
                  <a:srgbClr val="79296A"/>
                </a:solidFill>
              </a:rPr>
            </a:br>
            <a:r>
              <a:rPr lang="ru-RU" sz="7200" b="1" dirty="0" smtClean="0">
                <a:solidFill>
                  <a:srgbClr val="79296A"/>
                </a:solidFill>
              </a:rPr>
              <a:t>ЗА</a:t>
            </a:r>
            <a:br>
              <a:rPr lang="ru-RU" sz="7200" b="1" dirty="0" smtClean="0">
                <a:solidFill>
                  <a:srgbClr val="79296A"/>
                </a:solidFill>
              </a:rPr>
            </a:br>
            <a:r>
              <a:rPr lang="ru-RU" sz="7200" b="1" dirty="0" smtClean="0">
                <a:solidFill>
                  <a:srgbClr val="79296A"/>
                </a:solidFill>
              </a:rPr>
              <a:t>ВНИМАНИЕ!</a:t>
            </a:r>
            <a:endParaRPr lang="ru-RU" sz="7200" b="1" dirty="0">
              <a:solidFill>
                <a:srgbClr val="79296A"/>
              </a:solidFill>
            </a:endParaRPr>
          </a:p>
        </p:txBody>
      </p:sp>
      <p:pic>
        <p:nvPicPr>
          <p:cNvPr id="4" name="Picture 2" descr="http://img25.dreamies.de/img/434/b/xbz15os1r95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5796136" y="3429000"/>
            <a:ext cx="2808312" cy="279038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9296A"/>
                </a:solidFill>
              </a:rPr>
              <a:t>Используемые активные ссылки</a:t>
            </a:r>
            <a:endParaRPr lang="ru-RU" sz="3600" b="1" dirty="0">
              <a:solidFill>
                <a:srgbClr val="79296A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rmAutofit/>
          </a:bodyPr>
          <a:lstStyle/>
          <a:p>
            <a:r>
              <a:rPr lang="en-US" sz="1400" b="1" dirty="0" smtClean="0">
                <a:hlinkClick r:id="rId2"/>
              </a:rPr>
              <a:t>http://znayka.net/images/hands/17822/17822_1_l.jpg</a:t>
            </a:r>
            <a:endParaRPr lang="ru-RU" sz="1400" b="1" dirty="0" smtClean="0"/>
          </a:p>
          <a:p>
            <a:r>
              <a:rPr lang="en-US" sz="1400" b="1" dirty="0" smtClean="0">
                <a:hlinkClick r:id="rId3"/>
              </a:rPr>
              <a:t>http://ideya-prazdnika.ru/wp-content/uploads/2014/12/50.jpg</a:t>
            </a:r>
            <a:endParaRPr lang="en-US" sz="1400" b="1" dirty="0" smtClean="0"/>
          </a:p>
          <a:p>
            <a:r>
              <a:rPr lang="en-US" sz="1400" b="1" dirty="0" smtClean="0">
                <a:hlinkClick r:id="rId4"/>
              </a:rPr>
              <a:t>http://3.bp.blogspot.com/-y39w41XhFHs/TcfsM8TYuDI/AAAAAAAABOc/bRloPkZHKKA/s1600/%25D1%2581%25D1%2582%25D1%2580%25D0%25B5%25D0%25BA%25D0%25BE%25D0%25B7%25D0%25B012.JPG</a:t>
            </a:r>
            <a:endParaRPr lang="en-US" sz="1400" b="1" dirty="0" smtClean="0"/>
          </a:p>
          <a:p>
            <a:r>
              <a:rPr lang="en-US" sz="1400" b="1" dirty="0" smtClean="0">
                <a:hlinkClick r:id="rId5"/>
              </a:rPr>
              <a:t>http://3.bp.blogspot.com/-8oea5rArWvY/Tcfr_TtetLI/AAAAAAAABOU/xy4jMRyn8jM/s1600/%D1%81%D1%82%D1%80%D0%B5%D0%BA%D0%BE%D0%B7%D0%B010.JPG</a:t>
            </a:r>
            <a:endParaRPr lang="en-US" sz="1400" b="1" dirty="0" smtClean="0"/>
          </a:p>
          <a:p>
            <a:r>
              <a:rPr lang="en-US" sz="1400" b="1" dirty="0" smtClean="0">
                <a:hlinkClick r:id="rId6"/>
              </a:rPr>
              <a:t>http://poradumo.pp.ua/uploads/posts/2014-09/babka-z-bseru-svoyimi-rukami_805.jpeg</a:t>
            </a:r>
            <a:endParaRPr lang="en-US" sz="1400" b="1" dirty="0" smtClean="0"/>
          </a:p>
          <a:p>
            <a:r>
              <a:rPr lang="en-US" sz="1400" b="1" dirty="0" smtClean="0">
                <a:hlinkClick r:id="rId7"/>
              </a:rPr>
              <a:t>http://2.bp.blogspot.com/-AxUigvVjHsc/TcfsboJ6oAI/AAAAAAAABOs/xlbBZiQxPlo/s1600/%25D1%2581%25D1%2582%25D1%2580%25D0%25B5%25D0%25BA%25D0%25BE%25D0%25B7%25D0%25B016.JPG</a:t>
            </a:r>
            <a:endParaRPr lang="en-US" sz="1400" b="1" dirty="0" smtClean="0"/>
          </a:p>
          <a:p>
            <a:r>
              <a:rPr lang="en-US" sz="1400" b="1" dirty="0" smtClean="0">
                <a:hlinkClick r:id="rId8"/>
              </a:rPr>
              <a:t>http://cantamodelleri.biz.tr/wp-content/uploads/2014/07/cantamodelleri-7.jpg</a:t>
            </a:r>
            <a:endParaRPr lang="en-US" sz="1400" b="1" dirty="0" smtClean="0"/>
          </a:p>
          <a:p>
            <a:r>
              <a:rPr lang="en-US" sz="1400" b="1" dirty="0" smtClean="0">
                <a:hlinkClick r:id="rId9"/>
              </a:rPr>
              <a:t>http://vnitkah.ru/wp-content/uploads/strekoza_iz_bisera_master_klass_12.jpg</a:t>
            </a:r>
            <a:endParaRPr lang="en-US" sz="1400" b="1" dirty="0" smtClean="0"/>
          </a:p>
          <a:p>
            <a:r>
              <a:rPr lang="en-US" sz="1400" b="1" dirty="0" smtClean="0">
                <a:hlinkClick r:id="rId10"/>
              </a:rPr>
              <a:t>http://vnitkah.ru/wp-content/uploads/strekoza_iz_bisera_master_klass_7.jpg</a:t>
            </a:r>
            <a:endParaRPr lang="en-US" sz="1400" b="1" dirty="0" smtClean="0"/>
          </a:p>
          <a:p>
            <a:r>
              <a:rPr lang="en-US" sz="1400" b="1" dirty="0" smtClean="0">
                <a:hlinkClick r:id="rId11"/>
              </a:rPr>
              <a:t>http://www.rukikryki.ru/uploads/posts/2014-09/1409758855_strekoza-iz-bisera-svoimi-rukami-7.jpg</a:t>
            </a:r>
            <a:endParaRPr lang="en-US" sz="1400" b="1" dirty="0" smtClean="0"/>
          </a:p>
          <a:p>
            <a:r>
              <a:rPr lang="en-US" sz="1400" b="1" dirty="0" smtClean="0">
                <a:hlinkClick r:id="rId12"/>
              </a:rPr>
              <a:t>http://www.rukikryki.ru/uploads/posts/2014-09/1409758852_strekoza-iz-bisera-svoimi-rukami-10.jpg</a:t>
            </a:r>
            <a:endParaRPr lang="en-US" sz="1400" b="1" dirty="0" smtClean="0"/>
          </a:p>
          <a:p>
            <a:r>
              <a:rPr lang="en-US" sz="1400" b="1" dirty="0" smtClean="0">
                <a:hlinkClick r:id="rId13"/>
              </a:rPr>
              <a:t>http://cdn01.ru/files/users/images/63/a8/63a8374b3796abaabb699de248bb9547.jpg</a:t>
            </a:r>
            <a:endParaRPr lang="en-US" sz="1400" b="1" dirty="0" smtClean="0"/>
          </a:p>
          <a:p>
            <a:r>
              <a:rPr lang="en-US" sz="1400" b="1" dirty="0" smtClean="0">
                <a:hlinkClick r:id="rId14"/>
              </a:rPr>
              <a:t>http://master-biser.do.am/_nw/0/09994844.jpg</a:t>
            </a:r>
            <a:endParaRPr lang="en-US" sz="1400" b="1" dirty="0" smtClean="0"/>
          </a:p>
          <a:p>
            <a:r>
              <a:rPr lang="en-US" sz="1400" b="1" dirty="0" smtClean="0">
                <a:hlinkClick r:id="rId15"/>
              </a:rPr>
              <a:t>http://cantamodelleri.biz.tr/wp-content/uploads/2014/07/cantamodelleri-12.jpg</a:t>
            </a:r>
            <a:endParaRPr lang="en-US" sz="1400" b="1" dirty="0" smtClean="0"/>
          </a:p>
          <a:p>
            <a:r>
              <a:rPr lang="en-US" sz="1400" b="1" dirty="0" smtClean="0">
                <a:hlinkClick r:id="rId16"/>
              </a:rPr>
              <a:t>http://vnitkah.ru/wp-content/uploads/strekoza_iz_bisera_master_klass_1.jpg</a:t>
            </a:r>
            <a:endParaRPr lang="en-US" sz="1400" b="1" dirty="0" smtClean="0"/>
          </a:p>
          <a:p>
            <a:endParaRPr lang="ru-RU" sz="1400" b="1" dirty="0"/>
          </a:p>
        </p:txBody>
      </p:sp>
    </p:spTree>
  </p:cSld>
  <p:clrMapOvr>
    <a:masterClrMapping/>
  </p:clrMapOvr>
  <p:transition>
    <p:dissolv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832648"/>
          </a:xfrm>
        </p:spPr>
        <p:txBody>
          <a:bodyPr>
            <a:normAutofit/>
          </a:bodyPr>
          <a:lstStyle/>
          <a:p>
            <a:r>
              <a:rPr lang="en-US" sz="1400" b="1" dirty="0" smtClean="0">
                <a:hlinkClick r:id="rId2"/>
              </a:rPr>
              <a:t>http://test.wool-ekat.ru/files/core/18439_image.jpg</a:t>
            </a:r>
            <a:endParaRPr lang="en-US" sz="1400" b="1" dirty="0" smtClean="0"/>
          </a:p>
          <a:p>
            <a:r>
              <a:rPr lang="en-US" sz="1400" b="1" dirty="0" smtClean="0">
                <a:hlinkClick r:id="rId3"/>
              </a:rPr>
              <a:t>http://www.lynix.biz/sites/default/files/imagecache/500x500/wysiwyg_imageupload/2444/Trade%20Beads%20Neolithic%20Pedants%20Beads.jpg</a:t>
            </a:r>
            <a:endParaRPr lang="en-US" sz="1400" b="1" dirty="0" smtClean="0"/>
          </a:p>
          <a:p>
            <a:r>
              <a:rPr lang="en-US" sz="1400" b="1" dirty="0" smtClean="0">
                <a:hlinkClick r:id="rId4"/>
              </a:rPr>
              <a:t>http://kmc-dolgopa.ucoz.ru/_pu/0/75472614.jpg</a:t>
            </a:r>
            <a:endParaRPr lang="en-US" sz="1400" b="1" dirty="0" smtClean="0"/>
          </a:p>
          <a:p>
            <a:r>
              <a:rPr lang="en-US" sz="1400" b="1" dirty="0" smtClean="0">
                <a:hlinkClick r:id="rId5"/>
              </a:rPr>
              <a:t>https://s-media-cache-ak0.pinimg.com/236x/ea/34/bc/ea34bcbe5000a460a4d1bb6277dc4af2.jpg</a:t>
            </a:r>
            <a:endParaRPr lang="en-US" sz="1400" b="1" dirty="0" smtClean="0"/>
          </a:p>
          <a:p>
            <a:r>
              <a:rPr lang="en-US" sz="1400" b="1" dirty="0" smtClean="0">
                <a:hlinkClick r:id="rId6"/>
              </a:rPr>
              <a:t>http://s-media-cache-ak0.pinimg.com/736x/ce/70/89/ce7089500cdf61e8b21d718c66053c3d.jpg</a:t>
            </a:r>
            <a:endParaRPr lang="en-US" sz="1400" b="1" dirty="0" smtClean="0"/>
          </a:p>
          <a:p>
            <a:r>
              <a:rPr lang="en-US" sz="1400" b="1" dirty="0" smtClean="0">
                <a:hlinkClick r:id="rId7"/>
              </a:rPr>
              <a:t>http://biser.info/files/images2node/biser.info_82027173748cfd07077e02_o.jpg</a:t>
            </a:r>
            <a:endParaRPr lang="en-US" sz="1400" b="1" dirty="0" smtClean="0"/>
          </a:p>
          <a:p>
            <a:r>
              <a:rPr lang="en-US" sz="1400" b="1" dirty="0" smtClean="0">
                <a:hlinkClick r:id="rId8"/>
              </a:rPr>
              <a:t>http://cs416830.vk.me/v416830208/337d/Zr2lCbC9SoE.jpg</a:t>
            </a:r>
            <a:endParaRPr lang="en-US" sz="1400" b="1" dirty="0" smtClean="0"/>
          </a:p>
          <a:p>
            <a:r>
              <a:rPr lang="en-US" sz="1400" b="1" dirty="0" smtClean="0">
                <a:hlinkClick r:id="rId9"/>
              </a:rPr>
              <a:t>http://agentromance.net/wp-content/uploads/2015/08/dragonfly-1365054-1279x913.jpg</a:t>
            </a:r>
            <a:endParaRPr lang="en-US" sz="1400" b="1" dirty="0" smtClean="0"/>
          </a:p>
          <a:p>
            <a:r>
              <a:rPr lang="en-US" sz="1400" b="1" dirty="0" smtClean="0">
                <a:hlinkClick r:id="rId10"/>
              </a:rPr>
              <a:t>http://cs9700.vk.me/u5789660/120808426/y_6273360c.jpg</a:t>
            </a:r>
            <a:endParaRPr lang="en-US" sz="1400" b="1" dirty="0" smtClean="0"/>
          </a:p>
          <a:p>
            <a:r>
              <a:rPr lang="en-US" sz="1400" b="1" dirty="0" smtClean="0">
                <a:hlinkClick r:id="rId11"/>
              </a:rPr>
              <a:t>http://i52.fastpic.ru/big/2013/0323/37/d0da58a3804ceee02af2c549f76c0137.jpg</a:t>
            </a:r>
            <a:endParaRPr lang="en-US" sz="1400" b="1" dirty="0" smtClean="0"/>
          </a:p>
          <a:p>
            <a:r>
              <a:rPr lang="en-US" sz="1400" b="1" dirty="0" smtClean="0">
                <a:hlinkClick r:id="rId12"/>
              </a:rPr>
              <a:t>http://2.bp.blogspot.com/-KHOScnMGszY/TzjfrlzkQOI/AAAAAAAAAhQ/rJXTgS9Tu3Y/s1600/nozh.png</a:t>
            </a:r>
            <a:endParaRPr lang="ru-RU" sz="1400" b="1" dirty="0" smtClean="0"/>
          </a:p>
          <a:p>
            <a:r>
              <a:rPr lang="en-US" sz="1400" b="1" dirty="0" smtClean="0">
                <a:hlinkClick r:id="rId13"/>
              </a:rPr>
              <a:t>http://mypresentation.ru/documents/97a3ad655da8100475ba67e64aaf15a5/img5.jpg</a:t>
            </a:r>
            <a:endParaRPr lang="ru-RU" sz="1400" b="1" dirty="0" smtClean="0"/>
          </a:p>
          <a:p>
            <a:r>
              <a:rPr lang="en-US" sz="1400" b="1" dirty="0" smtClean="0">
                <a:hlinkClick r:id="rId14"/>
              </a:rPr>
              <a:t>http://bisergrad.ru/data/big/00-00003838_enl.jpg</a:t>
            </a:r>
            <a:endParaRPr lang="ru-RU" sz="1400" b="1" dirty="0" smtClean="0"/>
          </a:p>
          <a:p>
            <a:r>
              <a:rPr lang="en-US" sz="1400" b="1" dirty="0" smtClean="0">
                <a:hlinkClick r:id="rId15"/>
              </a:rPr>
              <a:t>http://melangi.com.ua/IMG/arton210.jpg</a:t>
            </a:r>
            <a:endParaRPr lang="ru-RU" sz="1400" b="1" dirty="0" smtClean="0"/>
          </a:p>
          <a:p>
            <a:r>
              <a:rPr lang="en-US" sz="1400" b="1" dirty="0" smtClean="0">
                <a:hlinkClick r:id="rId16"/>
              </a:rPr>
              <a:t>http://www.beadshopscotland.co.uk/image/cache/data/acrylic%20and%20lucite/14mm%20black-550x550.jpg</a:t>
            </a:r>
            <a:endParaRPr lang="ru-RU" sz="1400" b="1" dirty="0" smtClean="0"/>
          </a:p>
          <a:p>
            <a:r>
              <a:rPr lang="en-US" sz="1400" b="1" dirty="0" smtClean="0">
                <a:hlinkClick r:id="rId17"/>
              </a:rPr>
              <a:t>http://www.odeon1.ru/images/58/Prov03.jpg</a:t>
            </a:r>
            <a:endParaRPr lang="ru-RU" sz="1400" b="1" dirty="0" smtClean="0"/>
          </a:p>
          <a:p>
            <a:r>
              <a:rPr lang="en-US" sz="1400" b="1" dirty="0" smtClean="0">
                <a:hlinkClick r:id="rId18"/>
              </a:rPr>
              <a:t>http://png-images.ru/wp-content/uploads/2015/04/04/9558/png/scissors_PNG33.png</a:t>
            </a:r>
            <a:endParaRPr lang="ru-RU" sz="1400" b="1" dirty="0" smtClean="0"/>
          </a:p>
          <a:p>
            <a:r>
              <a:rPr lang="en-US" sz="1400" b="1" dirty="0" smtClean="0">
                <a:hlinkClick r:id="rId19"/>
              </a:rPr>
              <a:t>http://www.picgifs.com/graphics/d/dragonfly/graphics-dragonfly-798699.gif</a:t>
            </a:r>
            <a:endParaRPr lang="ru-RU" sz="1400" b="1" dirty="0" smtClean="0"/>
          </a:p>
          <a:p>
            <a:endParaRPr lang="ru-RU" sz="1400" b="1" dirty="0"/>
          </a:p>
        </p:txBody>
      </p:sp>
    </p:spTree>
  </p:cSld>
  <p:clrMapOvr>
    <a:masterClrMapping/>
  </p:clrMapOvr>
  <p:transition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899592" y="620689"/>
            <a:ext cx="7416824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lnSpc>
                <a:spcPct val="114000"/>
              </a:lnSpc>
              <a:spcBef>
                <a:spcPts val="0"/>
              </a:spcBef>
              <a:buClr>
                <a:srgbClr val="800000"/>
              </a:buClr>
              <a:buSzPct val="75000"/>
              <a:buFont typeface="Wingdings" panose="05000000000000000000" pitchFamily="2" charset="2"/>
              <a:buChar char="v"/>
            </a:pPr>
            <a:r>
              <a:rPr lang="ru-RU" sz="1400" b="1" i="1" dirty="0" smtClean="0">
                <a:latin typeface="+mj-lt"/>
              </a:rPr>
              <a:t>Маска «Бабочки»: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Clr>
                <a:srgbClr val="800000"/>
              </a:buClr>
              <a:buSzPct val="75000"/>
              <a:buNone/>
            </a:pPr>
            <a:r>
              <a:rPr lang="en-US" sz="1400" b="1" dirty="0">
                <a:latin typeface="+mj-lt"/>
                <a:hlinkClick r:id="rId2"/>
              </a:rPr>
              <a:t>http://</a:t>
            </a:r>
            <a:r>
              <a:rPr lang="en-US" sz="1400" b="1" dirty="0" smtClean="0">
                <a:latin typeface="+mj-lt"/>
                <a:hlinkClick r:id="rId2"/>
              </a:rPr>
              <a:t>img-fotki.yandex.ru/get/4126/131624064.334/0_9fc37_803ae3ba_orig</a:t>
            </a:r>
            <a:endParaRPr lang="ru-RU" sz="1400" b="1" dirty="0" smtClean="0">
              <a:latin typeface="+mj-lt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buClr>
                <a:srgbClr val="800000"/>
              </a:buClr>
              <a:buSzPct val="75000"/>
              <a:buNone/>
            </a:pPr>
            <a:endParaRPr lang="ru-RU" sz="1400" b="1" dirty="0" smtClean="0">
              <a:latin typeface="+mj-lt"/>
            </a:endParaRPr>
          </a:p>
          <a:p>
            <a:pPr marL="0">
              <a:lnSpc>
                <a:spcPct val="114000"/>
              </a:lnSpc>
              <a:spcBef>
                <a:spcPts val="0"/>
              </a:spcBef>
              <a:buClr>
                <a:srgbClr val="800000"/>
              </a:buClr>
              <a:buSzPct val="75000"/>
              <a:buFont typeface="Wingdings" panose="05000000000000000000" pitchFamily="2" charset="2"/>
              <a:buChar char="v"/>
            </a:pPr>
            <a:r>
              <a:rPr lang="ru-RU" sz="1400" b="1" i="1" dirty="0" smtClean="0">
                <a:latin typeface="+mj-lt"/>
              </a:rPr>
              <a:t>Рамка - маска (архив): </a:t>
            </a:r>
            <a:r>
              <a:rPr lang="en-US" sz="1400" b="1" dirty="0">
                <a:latin typeface="+mj-lt"/>
                <a:hlinkClick r:id="rId3"/>
              </a:rPr>
              <a:t>http://</a:t>
            </a:r>
            <a:r>
              <a:rPr lang="en-US" sz="1400" b="1" dirty="0" smtClean="0">
                <a:latin typeface="+mj-lt"/>
                <a:hlinkClick r:id="rId3"/>
              </a:rPr>
              <a:t>photoshop-help.ru/2003-ramochki-maski-skromnye-dlya-fotoshopa.html</a:t>
            </a:r>
            <a:r>
              <a:rPr lang="ru-RU" sz="1400" b="1" dirty="0" smtClean="0">
                <a:latin typeface="+mj-lt"/>
              </a:rPr>
              <a:t> </a:t>
            </a:r>
          </a:p>
          <a:p>
            <a:pPr marL="0">
              <a:lnSpc>
                <a:spcPct val="114000"/>
              </a:lnSpc>
              <a:spcBef>
                <a:spcPts val="0"/>
              </a:spcBef>
              <a:buClr>
                <a:srgbClr val="800000"/>
              </a:buClr>
              <a:buSzPct val="75000"/>
              <a:buFont typeface="Wingdings" panose="05000000000000000000" pitchFamily="2" charset="2"/>
              <a:buChar char="v"/>
            </a:pPr>
            <a:endParaRPr lang="ru-RU" sz="1400" b="1" dirty="0" smtClean="0">
              <a:latin typeface="+mj-lt"/>
            </a:endParaRPr>
          </a:p>
          <a:p>
            <a:pPr marL="0">
              <a:lnSpc>
                <a:spcPct val="114000"/>
              </a:lnSpc>
              <a:spcBef>
                <a:spcPts val="0"/>
              </a:spcBef>
              <a:buClr>
                <a:srgbClr val="800000"/>
              </a:buClr>
              <a:buSzPct val="75000"/>
              <a:buFont typeface="Wingdings" panose="05000000000000000000" pitchFamily="2" charset="2"/>
              <a:buChar char="v"/>
            </a:pPr>
            <a:r>
              <a:rPr lang="ru-RU" sz="1400" b="1" i="1" dirty="0" smtClean="0">
                <a:latin typeface="+mj-lt"/>
              </a:rPr>
              <a:t>Шаблон выполнен в программе </a:t>
            </a:r>
            <a:r>
              <a:rPr lang="en-US" sz="1400" b="1" i="1" dirty="0" smtClean="0">
                <a:latin typeface="+mj-lt"/>
              </a:rPr>
              <a:t>Adobe Photoshop</a:t>
            </a:r>
            <a:r>
              <a:rPr lang="ru-RU" sz="1400" b="1" i="1" dirty="0" smtClean="0">
                <a:latin typeface="+mj-lt"/>
              </a:rPr>
              <a:t> </a:t>
            </a:r>
            <a:endParaRPr lang="ru-RU" sz="1400" b="1" i="1" dirty="0"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2318534"/>
            <a:ext cx="4572000" cy="22236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atin typeface="+mj-lt"/>
              </a:rPr>
              <a:t>автора шаблона</a:t>
            </a:r>
            <a:r>
              <a:rPr lang="ru-RU" sz="2000" b="1" dirty="0" smtClean="0">
                <a:latin typeface="+mj-lt"/>
              </a:rPr>
              <a:t>: </a:t>
            </a:r>
          </a:p>
          <a:p>
            <a:pPr algn="ctr"/>
            <a:endParaRPr lang="ru-RU" sz="1050" b="1" i="1" dirty="0" smtClean="0">
              <a:latin typeface="+mj-lt"/>
            </a:endParaRPr>
          </a:p>
          <a:p>
            <a:pPr algn="ctr"/>
            <a:r>
              <a:rPr lang="ru-RU" b="1" i="1" dirty="0" smtClean="0">
                <a:latin typeface="+mj-lt"/>
              </a:rPr>
              <a:t>учитель начальных классов  </a:t>
            </a:r>
          </a:p>
          <a:p>
            <a:pPr algn="ctr"/>
            <a:r>
              <a:rPr lang="ru-RU" b="1" i="1" dirty="0" smtClean="0">
                <a:latin typeface="+mj-lt"/>
              </a:rPr>
              <a:t>МАОУ лицея №21</a:t>
            </a:r>
          </a:p>
          <a:p>
            <a:pPr algn="ctr"/>
            <a:r>
              <a:rPr lang="ru-RU" b="1" i="1" dirty="0" smtClean="0">
                <a:latin typeface="+mj-lt"/>
              </a:rPr>
              <a:t>  города Иванова</a:t>
            </a:r>
          </a:p>
          <a:p>
            <a:pPr algn="ctr"/>
            <a:r>
              <a:rPr lang="ru-RU" b="1" i="1" dirty="0" err="1" smtClean="0">
                <a:latin typeface="+mj-lt"/>
              </a:rPr>
              <a:t>Ранько</a:t>
            </a:r>
            <a:r>
              <a:rPr lang="ru-RU" b="1" i="1" dirty="0" smtClean="0">
                <a:latin typeface="+mj-lt"/>
              </a:rPr>
              <a:t> Елена Алексеевна </a:t>
            </a:r>
          </a:p>
          <a:p>
            <a:pPr algn="ctr"/>
            <a:endParaRPr lang="ru-RU" b="1" i="1" dirty="0" smtClean="0">
              <a:latin typeface="+mj-lt"/>
            </a:endParaRPr>
          </a:p>
          <a:p>
            <a:pPr algn="ctr"/>
            <a:r>
              <a:rPr lang="ru-RU" b="1" i="1" dirty="0" smtClean="0">
                <a:latin typeface="+mj-lt"/>
              </a:rPr>
              <a:t>Сайт: </a:t>
            </a:r>
            <a:r>
              <a:rPr lang="en-US" b="1" i="1" dirty="0" smtClean="0">
                <a:latin typeface="+mj-lt"/>
                <a:hlinkClick r:id="rId4"/>
              </a:rPr>
              <a:t>http://elenaranko.ucoz.ru/</a:t>
            </a:r>
            <a:r>
              <a:rPr lang="ru-RU" b="1" i="1" dirty="0" smtClean="0">
                <a:latin typeface="+mj-lt"/>
              </a:rPr>
              <a:t> </a:t>
            </a:r>
            <a:endParaRPr lang="ru-RU" b="1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77714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Стрекоза.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124744"/>
            <a:ext cx="4104456" cy="500141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 </a:t>
            </a:r>
            <a:r>
              <a:rPr lang="en-US" dirty="0" smtClean="0"/>
              <a:t>    </a:t>
            </a:r>
            <a:r>
              <a:rPr lang="ru-RU" sz="2400" b="1" dirty="0" smtClean="0">
                <a:solidFill>
                  <a:srgbClr val="8F0B73"/>
                </a:solidFill>
              </a:rPr>
              <a:t>Эти хрупкие создания, являющиеся, без сомнения, украшением нашей планеты. Стрекозы — хищники, так как они питаются различными мелкими насекомыми, чаще всего комарами. Стрекозы летают с огромной скоростью – могут самолет обогнать.</a:t>
            </a:r>
            <a:endParaRPr lang="ru-RU" sz="2400" b="1" dirty="0">
              <a:solidFill>
                <a:srgbClr val="8F0B73"/>
              </a:solidFill>
            </a:endParaRPr>
          </a:p>
        </p:txBody>
      </p:sp>
      <p:pic>
        <p:nvPicPr>
          <p:cNvPr id="1026" name="Picture 2" descr="http://agentromance.net/wp-content/uploads/2015/08/dragonfly-1365054-1279x91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99992" y="1155540"/>
            <a:ext cx="3790081" cy="2705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http://cs9700.vk.me/u5789660/120808426/y_6273360c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63130" y="3830257"/>
            <a:ext cx="3796235" cy="2551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   </a:t>
            </a:r>
            <a:r>
              <a:rPr lang="en-US" sz="2800" b="1" dirty="0" smtClean="0">
                <a:solidFill>
                  <a:srgbClr val="79296A"/>
                </a:solidFill>
              </a:rPr>
              <a:t>C</a:t>
            </a:r>
            <a:r>
              <a:rPr lang="ru-RU" sz="2800" b="1" dirty="0" err="1" smtClean="0">
                <a:solidFill>
                  <a:srgbClr val="79296A"/>
                </a:solidFill>
              </a:rPr>
              <a:t>егодня</a:t>
            </a:r>
            <a:r>
              <a:rPr lang="ru-RU" sz="2800" b="1" dirty="0" smtClean="0">
                <a:solidFill>
                  <a:srgbClr val="79296A"/>
                </a:solidFill>
              </a:rPr>
              <a:t>, мы, с вами превратим россыпь разноцветных крупинок бисера и бусин в красавицу стрекозу, и поселим ее на нашей волшебной полянке. </a:t>
            </a:r>
            <a:endParaRPr lang="ru-RU" sz="2800" b="1" dirty="0">
              <a:solidFill>
                <a:srgbClr val="79296A"/>
              </a:solidFill>
            </a:endParaRPr>
          </a:p>
        </p:txBody>
      </p:sp>
      <p:pic>
        <p:nvPicPr>
          <p:cNvPr id="4" name="Picture 2" descr="http://vnitkah.ru/wp-content/uploads/strekoza_iz_bisera_master_klas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31775" y="2636913"/>
            <a:ext cx="4704521" cy="35283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Бисер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79296A"/>
                </a:solidFill>
                <a:latin typeface="Times New Roman" pitchFamily="18" charset="0"/>
                <a:cs typeface="Times New Roman" pitchFamily="18" charset="0"/>
              </a:rPr>
              <a:t>Бисер (</a:t>
            </a:r>
            <a:r>
              <a:rPr lang="ru-RU" sz="2800" b="1" i="1" dirty="0" smtClean="0">
                <a:solidFill>
                  <a:srgbClr val="79296A"/>
                </a:solidFill>
                <a:latin typeface="Times New Roman" pitchFamily="18" charset="0"/>
                <a:cs typeface="Times New Roman" pitchFamily="18" charset="0"/>
              </a:rPr>
              <a:t>бусины</a:t>
            </a:r>
            <a:r>
              <a:rPr lang="ru-RU" sz="2800" b="1" dirty="0" smtClean="0">
                <a:solidFill>
                  <a:srgbClr val="79296A"/>
                </a:solidFill>
                <a:latin typeface="Times New Roman" pitchFamily="18" charset="0"/>
                <a:cs typeface="Times New Roman" pitchFamily="18" charset="0"/>
              </a:rPr>
              <a:t>) — маленькие декоративные объекты с отверстием для нанизывания на нитку, леску или проволоку.</a:t>
            </a:r>
            <a:endParaRPr lang="ru-RU" sz="2800" dirty="0">
              <a:solidFill>
                <a:srgbClr val="79296A"/>
              </a:solidFill>
            </a:endParaRPr>
          </a:p>
        </p:txBody>
      </p:sp>
      <p:pic>
        <p:nvPicPr>
          <p:cNvPr id="5124" name="Picture 4" descr="http://test.wool-ekat.ru/files/core/18439_image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19672" y="2852936"/>
            <a:ext cx="6140624" cy="3389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5221395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История происхождения бисера</a:t>
            </a:r>
            <a:endParaRPr lang="ru-RU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84576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  <a:defRPr/>
            </a:pP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solidFill>
                  <a:srgbClr val="79296A"/>
                </a:solidFill>
                <a:latin typeface="Times New Roman" pitchFamily="18" charset="0"/>
                <a:cs typeface="Times New Roman" pitchFamily="18" charset="0"/>
              </a:rPr>
              <a:t>Родина бисера – Древний Египет, где бисер возник 6000 лет назад.</a:t>
            </a:r>
            <a:r>
              <a:rPr lang="ru-RU" sz="2400" b="1" i="1" dirty="0" smtClean="0">
                <a:solidFill>
                  <a:srgbClr val="79296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79296A"/>
                </a:solidFill>
                <a:latin typeface="Times New Roman" pitchFamily="18" charset="0"/>
                <a:cs typeface="Times New Roman" pitchFamily="18" charset="0"/>
              </a:rPr>
              <a:t>История возникновения бисера очень тесно связана с историей открытия стекла.</a:t>
            </a:r>
          </a:p>
          <a:p>
            <a:pPr>
              <a:buFont typeface="Arial" charset="0"/>
              <a:buNone/>
              <a:defRPr/>
            </a:pPr>
            <a:r>
              <a:rPr lang="ru-RU" sz="2400" b="1" dirty="0" smtClean="0">
                <a:solidFill>
                  <a:srgbClr val="79296A"/>
                </a:solidFill>
                <a:latin typeface="Times New Roman" pitchFamily="18" charset="0"/>
                <a:cs typeface="Times New Roman" pitchFamily="18" charset="0"/>
              </a:rPr>
              <a:t>      Древняя легенда рассказывает об этом:</a:t>
            </a:r>
            <a:r>
              <a:rPr lang="ru-RU" sz="2400" b="1" i="1" dirty="0" smtClean="0">
                <a:solidFill>
                  <a:srgbClr val="79296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79296A"/>
                </a:solidFill>
                <a:latin typeface="Times New Roman" pitchFamily="18" charset="0"/>
                <a:cs typeface="Times New Roman" pitchFamily="18" charset="0"/>
              </a:rPr>
              <a:t>торговцы везли из Африки груз соды, высадились на ночлег на песчаный берег моря и разложили костер. Обложили очаг за отсутствием камней кусками соды, а утром обнаружили в золе прозрачные и твердые кусочки стекла.</a:t>
            </a:r>
            <a:r>
              <a:rPr lang="ru-RU" sz="2400" b="1" i="1" dirty="0" smtClean="0">
                <a:solidFill>
                  <a:srgbClr val="79296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79296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://www.lynix.biz/sites/default/files/imagecache/500x500/wysiwyg_imageupload/2444/Trade%20Beads%20Neolithic%20Pedants%20Bead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483768" y="4149080"/>
            <a:ext cx="4032448" cy="2118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6" name="Picture 2" descr="http://www.picgifs.com/graphics/d/dragonfly/graphics-dragonfly-798699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04248" y="4509120"/>
            <a:ext cx="1429097" cy="1264349"/>
          </a:xfrm>
          <a:prstGeom prst="rect">
            <a:avLst/>
          </a:prstGeom>
          <a:noFill/>
        </p:spPr>
      </p:pic>
      <p:pic>
        <p:nvPicPr>
          <p:cNvPr id="6" name="Picture 2" descr="http://www.picgifs.com/graphics/d/dragonfly/graphics-dragonfly-798699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27584" y="4509120"/>
            <a:ext cx="1429097" cy="126434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Бисероплетение – это </a:t>
            </a:r>
            <a:endParaRPr lang="ru-RU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Бисероплетение – это искусство работы с бисером, из которого создают уникальные вещи. Красота изделий из бисера просто поражает, как и их разнообразие.</a:t>
            </a:r>
            <a:endParaRPr lang="ru-RU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24578" name="Picture 2" descr="http://kmc-dolgopa.ucoz.ru/_pu/0/7547261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1600" y="2492896"/>
            <a:ext cx="2088232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2" name="Picture 6" descr="https://s-media-cache-ak0.pinimg.com/236x/ea/34/bc/ea34bcbe5000a460a4d1bb6277dc4af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75856" y="2492896"/>
            <a:ext cx="2345049" cy="2110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4" name="Picture 8" descr="http://s-media-cache-ak0.pinimg.com/736x/ce/70/89/ce7089500cdf61e8b21d718c66053c3d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580112" y="2492896"/>
            <a:ext cx="2780647" cy="3441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6" name="Picture 10" descr="http://biser.info/files/images2node/biser.info_82027173748cfd07077e02_o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043608" y="4509120"/>
            <a:ext cx="2089440" cy="1739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8" name="Picture 12" descr="http://cs416830.vk.me/v416830208/337d/Zr2lCbC9SoE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347864" y="4509120"/>
            <a:ext cx="2160240" cy="17939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36815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Техника безопасности при выполнении работы!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solidFill>
                  <a:srgbClr val="C00000"/>
                </a:solidFill>
              </a:rPr>
              <a:t>-</a:t>
            </a:r>
            <a:r>
              <a:rPr lang="ru-RU" sz="2800" b="1" dirty="0" smtClean="0">
                <a:solidFill>
                  <a:srgbClr val="C00000"/>
                </a:solidFill>
              </a:rPr>
              <a:t>Бисер нельзя брать в рот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- Осторожно обращаться с проволокой, чтобы не уколоться 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- Ножницы передавать вперед кольцами</a:t>
            </a: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8194" name="Picture 2" descr="http://2.bp.blogspot.com/-KHOScnMGszY/TzjfrlzkQOI/AAAAAAAAAhQ/rJXTgS9Tu3Y/s1600/nozh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347864" y="4509120"/>
            <a:ext cx="1943125" cy="1087755"/>
          </a:xfrm>
          <a:prstGeom prst="rect">
            <a:avLst/>
          </a:prstGeom>
          <a:noFill/>
        </p:spPr>
      </p:pic>
      <p:pic>
        <p:nvPicPr>
          <p:cNvPr id="8196" name="Picture 4" descr="http://900igr.net/datai/tekhnologija/Modelirovanie-fartuka/0016-049-Pravila-tekhniki-bezopasnosti-pri-rabote-s-tkanju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71600" y="4221088"/>
            <a:ext cx="2160240" cy="1620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8" name="Picture 6" descr="http://mypresentation.ru/documents/97a3ad655da8100475ba67e64aaf15a5/img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36096" y="4149080"/>
            <a:ext cx="2808312" cy="1808766"/>
          </a:xfrm>
          <a:prstGeom prst="rect">
            <a:avLst/>
          </a:prstGeom>
          <a:noFill/>
        </p:spPr>
      </p:pic>
      <p:sp>
        <p:nvSpPr>
          <p:cNvPr id="7" name="Овал 6"/>
          <p:cNvSpPr/>
          <p:nvPr/>
        </p:nvSpPr>
        <p:spPr>
          <a:xfrm flipH="1">
            <a:off x="6660232" y="4725144"/>
            <a:ext cx="225230" cy="19432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8028384" y="5517232"/>
            <a:ext cx="266328" cy="26632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http://www.picgifs.com/graphics/d/dragonfly/graphics-dragonfly-798699.gif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020272" y="1268760"/>
            <a:ext cx="1069057" cy="94581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>
              <a:defRPr/>
            </a:pP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Практическая работа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. </a:t>
            </a:r>
            <a:endParaRPr lang="ru-RU" sz="3600" b="1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043608" y="1107031"/>
            <a:ext cx="7200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127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9296A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Для создания насекомого нам понадобится: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2127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-оранжевый и серый бисер № 11;</a:t>
            </a:r>
          </a:p>
          <a:p>
            <a:pPr marL="0" marR="0" lvl="0" indent="2127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-2 крупные черные бисерины;</a:t>
            </a:r>
          </a:p>
          <a:p>
            <a:pPr marL="0" marR="0" lvl="0" indent="2127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-50 см медной проволоки диаметром 0,2 мм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2127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ножницы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 descr="http://bisergrad.ru/data/big/00-00003838_en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43608" y="3429000"/>
            <a:ext cx="1872208" cy="1872208"/>
          </a:xfrm>
          <a:prstGeom prst="ellipse">
            <a:avLst/>
          </a:prstGeom>
          <a:noFill/>
        </p:spPr>
      </p:pic>
      <p:pic>
        <p:nvPicPr>
          <p:cNvPr id="7173" name="Picture 5" descr="http://melangi.com.ua/IMG/arton21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01706" y="3429000"/>
            <a:ext cx="1987597" cy="1930178"/>
          </a:xfrm>
          <a:prstGeom prst="ellipse">
            <a:avLst/>
          </a:prstGeom>
          <a:noFill/>
        </p:spPr>
      </p:pic>
      <p:pic>
        <p:nvPicPr>
          <p:cNvPr id="7175" name="Picture 7" descr="http://www.beadshopscotland.co.uk/image/cache/data/acrylic%20and%20lucite/14mm%20black-550x55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flipV="1">
            <a:off x="5940152" y="3501008"/>
            <a:ext cx="720080" cy="380042"/>
          </a:xfrm>
          <a:prstGeom prst="rect">
            <a:avLst/>
          </a:prstGeom>
          <a:noFill/>
        </p:spPr>
      </p:pic>
      <p:pic>
        <p:nvPicPr>
          <p:cNvPr id="7177" name="Picture 9" descr="http://www.odeon1.ru/images/58/Prov0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364088" y="4365104"/>
            <a:ext cx="2683246" cy="1687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9" name="Picture 11" descr="http://png-images.ru/wp-content/uploads/2015/04/04/9558/png/scissors_PNG33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763688" y="5229200"/>
            <a:ext cx="1718441" cy="920011"/>
          </a:xfrm>
          <a:prstGeom prst="rect">
            <a:avLst/>
          </a:prstGeom>
          <a:noFill/>
        </p:spPr>
      </p:pic>
      <p:pic>
        <p:nvPicPr>
          <p:cNvPr id="13" name="Picture 2" descr="http://www.picgifs.com/graphics/d/dragonfly/graphics-dragonfly-798699.gif"/>
          <p:cNvPicPr>
            <a:picLocks noChangeAspect="1" noChangeArrowheads="1" noCrop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380312" y="692696"/>
            <a:ext cx="859361" cy="7602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1173358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E0000"/>
      </a:hlink>
      <a:folHlink>
        <a:srgbClr val="FF9B9B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744</TotalTime>
  <Words>589</Words>
  <Application>Microsoft Office PowerPoint</Application>
  <PresentationFormat>On-screen Show (4:3)</PresentationFormat>
  <Paragraphs>106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Тема Office</vt:lpstr>
      <vt:lpstr>Slide 1</vt:lpstr>
      <vt:lpstr>Slide 2</vt:lpstr>
      <vt:lpstr>Стрекоза.</vt:lpstr>
      <vt:lpstr>Slide 4</vt:lpstr>
      <vt:lpstr>Бисер</vt:lpstr>
      <vt:lpstr>История происхождения бисера</vt:lpstr>
      <vt:lpstr>Бисероплетение – это </vt:lpstr>
      <vt:lpstr>Техника безопасности при выполнении работы!</vt:lpstr>
      <vt:lpstr>Практическая работа. </vt:lpstr>
      <vt:lpstr>Схема</vt:lpstr>
      <vt:lpstr>Шаг 1</vt:lpstr>
      <vt:lpstr>Шаг 2</vt:lpstr>
      <vt:lpstr>Шаг3</vt:lpstr>
      <vt:lpstr>Шаг 4</vt:lpstr>
      <vt:lpstr>Шаг 5</vt:lpstr>
      <vt:lpstr>Шаг 6</vt:lpstr>
      <vt:lpstr>Шаг 7</vt:lpstr>
      <vt:lpstr>Шаг 8</vt:lpstr>
      <vt:lpstr>Стрекоза готова!</vt:lpstr>
      <vt:lpstr>Slide 20</vt:lpstr>
      <vt:lpstr>Используемые активные ссылки</vt:lpstr>
      <vt:lpstr>Slide 22</vt:lpstr>
      <vt:lpstr>Slide 23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Windows User</cp:lastModifiedBy>
  <cp:revision>55</cp:revision>
  <dcterms:created xsi:type="dcterms:W3CDTF">2015-02-22T20:56:18Z</dcterms:created>
  <dcterms:modified xsi:type="dcterms:W3CDTF">2017-03-11T09:23:55Z</dcterms:modified>
</cp:coreProperties>
</file>